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embeddedFontLst>
    <p:embeddedFont>
      <p:font typeface="Roboto Slab"/>
      <p:regular r:id="rId19"/>
      <p:bold r:id="rId20"/>
    </p:embeddedFont>
    <p:embeddedFont>
      <p:font typeface="Robo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Slab-bold.fntdata"/><Relationship Id="rId11" Type="http://schemas.openxmlformats.org/officeDocument/2006/relationships/slide" Target="slides/slide5.xml"/><Relationship Id="rId22" Type="http://schemas.openxmlformats.org/officeDocument/2006/relationships/font" Target="fonts/Roboto-bold.fntdata"/><Relationship Id="rId10" Type="http://schemas.openxmlformats.org/officeDocument/2006/relationships/slide" Target="slides/slide4.xml"/><Relationship Id="rId21" Type="http://schemas.openxmlformats.org/officeDocument/2006/relationships/font" Target="fonts/Roboto-regular.fntdata"/><Relationship Id="rId13" Type="http://schemas.openxmlformats.org/officeDocument/2006/relationships/slide" Target="slides/slide7.xml"/><Relationship Id="rId24" Type="http://schemas.openxmlformats.org/officeDocument/2006/relationships/font" Target="fonts/Roboto-boldItalic.fntdata"/><Relationship Id="rId12" Type="http://schemas.openxmlformats.org/officeDocument/2006/relationships/slide" Target="slides/slide6.xml"/><Relationship Id="rId23"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font" Target="fonts/RobotoSlab-regular.fntdata"/><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8658ef0513_2_5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g8658ef0513_2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Hi I’m Andrew, and I’m going to quickly give you an overview of my current research.</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8658ef0513_2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g8658ef0513_2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8658ef0513_2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g8658ef0513_2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8658ef0513_2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g8658ef0513_2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8658ef0513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g8658ef0513_2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In 1999, NASA commissioned and launched a mission to Mars via a space probe called the Mars Climate Orbiter. NASA JPL, in conjunction with Lockheed Martin built the software for this probe. Unbeknownst to NASA, Lockheed Martin did not implement its software specification to the letter. The result of a computation was returned in foot-pound seconds, in the Imperial System, instead of the promised newton-seconds, which is in the metric system. As a result, the orbiter’s impulse calculations were off by an order of magnitude, and the orbiter burned up in Mar’s atmosphere. In turn, many careers were damaged and a hundred twenty five million dollar investment was lost.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 key mistake is that NASA performed a computation that expected some of its input to be in different units. As it was not, the calculation was physically meaningless. We call this an example of a dimensional inconsistency.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8658ef0513_2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g8658ef0513_2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Some of that may not have made complete sense, so let’s move to a very simple example using pseudo-C++.</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Here we define two float variables. C++ allows us to specify their static types as floating point numbers, but we can see that these represent the real world types of apples and oranges. Next, we try to compare those variables. C++ allows us to do that, but we humans know that this doesn’t make any real world sense. You can’t compare apples and oranges.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We say that this code abstracts away its real world meaning. In actual software systems, this is commonly the way people write code. Resultantly, these physically meaningless computations can go undetected and trigger unexpected behavior.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8658ef0513_2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g8658ef0513_2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If you’re wondering if this is a real issue in actual CPS systems, here are a few examples out of thousands in actual robotics systems. These were found in public ROS projects, using a system called Phriky Units which can detect limited dimensional inconsistencies in code.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In the first example, on the left side, the expression reduces to units in meters squared. On the right side, the expression reduces to meters. This is a physically meaningless comparison.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In the second example, on the left side, we have a calculation in velocity, whereas on the right side, we have a calculation in acceleration. Again this is physically meaningless.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8658ef0513_2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g8658ef0513_2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There have been many attempts to fix this problem in recent history. Although I won’t go through each of these, the prevailing theme amongst these works is that they’re limited to detecting simple unit inconsistencies, for example, between velocity variables and acceleration variables, and they’re all limited to enforcing statically checkable constraints. Many constraints, such as checking that a variable falls within some specified range, or that a transformation specifically represents a rotation as opposed to a skew or shear, cannot, in almost all cases, be proven statically.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8658ef0513_2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g8658ef0513_2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approach that we’re proposing is to detect (and eventually enforce) these constraints that are often infeasible statically, at runtime.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We’ll do that by statically annotating code with these physical interpretations.</a:t>
            </a:r>
            <a:endParaRPr/>
          </a:p>
          <a:p>
            <a:pPr indent="0" lvl="0" marL="0" rtl="0" algn="l">
              <a:lnSpc>
                <a:spcPct val="100000"/>
              </a:lnSpc>
              <a:spcBef>
                <a:spcPts val="0"/>
              </a:spcBef>
              <a:spcAft>
                <a:spcPts val="0"/>
              </a:spcAft>
              <a:buSzPts val="1100"/>
              <a:buNone/>
            </a:pPr>
            <a:r>
              <a:rPr lang="en"/>
              <a:t>For example, for a variable named angle, we can directly annotate it a range bound. Or, we might label this variable as an angle in degrees, and a range bound can be derived automatically. We can also label variables with their physical units, such as apples and oranges, and attempt to verify that these units are in fact true at runtime. Again, it’s fairly easy to detect that apples can’t be compared to oranges statically. However, in the last line, it is nearly impossible for modern computers to prove that the angle variable has a valid angle at runtime following its assignment. Intuitively, we’re usually not sure what the results of the function call expression f is.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In cases like this, we want to weave in dynamic constraint checking code into the original codebase. These constraints derive from the static annotations, with the purpose of detecting if there is any sort of dimensional inconsistency.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We believe this a highly non-trivial and novel formulation which can advance the prior state of the art if successful.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8658ef0513_2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g8658ef0513_2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We’re going to evaluate our hypothesis by building these runtime constraints in a Clang/LLVM-based implementation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We’re using a selected set of robotics projects to annotate the code with physical meaning and constraints, we’ll inject these into the codebase, and then we’ll test to see if any constraints are violated at runtime.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Our success criterion is whether our solution is capable of detecting previously unknown or uncheckable dimensional inconsistencies at runtime.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8658ef0513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g8658ef0513_2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Thank you everyone for listening. Please shoot me an email if you are interested or if you have any questions that I don’t have time to address. Please feel free to ask any quick questions now.</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8658ef0513_2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g8658ef0513_2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Google Shape;55;p14"/>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56" name="Google Shape;56;p14"/>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57" name="Google Shape;57;p14"/>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58" name="Google Shape;58;p14"/>
          <p:cNvSpPr txBox="1"/>
          <p:nvPr>
            <p:ph type="ctrTitle"/>
          </p:nvPr>
        </p:nvSpPr>
        <p:spPr>
          <a:xfrm>
            <a:off x="1680302" y="1188925"/>
            <a:ext cx="5783400" cy="145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59" name="Google Shape;59;p14"/>
          <p:cNvSpPr txBox="1"/>
          <p:nvPr>
            <p:ph idx="1" type="subTitle"/>
          </p:nvPr>
        </p:nvSpPr>
        <p:spPr>
          <a:xfrm>
            <a:off x="1680302" y="3049450"/>
            <a:ext cx="5783400" cy="90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60" name="Google Shape;60;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1" name="Shape 61"/>
        <p:cNvGrpSpPr/>
        <p:nvPr/>
      </p:nvGrpSpPr>
      <p:grpSpPr>
        <a:xfrm>
          <a:off x="0" y="0"/>
          <a:ext cx="0" cy="0"/>
          <a:chOff x="0" y="0"/>
          <a:chExt cx="0" cy="0"/>
        </a:xfrm>
      </p:grpSpPr>
      <p:cxnSp>
        <p:nvCxnSpPr>
          <p:cNvPr id="62" name="Google Shape;62;p1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63" name="Google Shape;63;p15"/>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4" name="Google Shape;64;p15"/>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5" name="Google Shape;65;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6" name="Shape 66"/>
        <p:cNvGrpSpPr/>
        <p:nvPr/>
      </p:nvGrpSpPr>
      <p:grpSpPr>
        <a:xfrm>
          <a:off x="0" y="0"/>
          <a:ext cx="0" cy="0"/>
          <a:chOff x="0" y="0"/>
          <a:chExt cx="0" cy="0"/>
        </a:xfrm>
      </p:grpSpPr>
      <p:cxnSp>
        <p:nvCxnSpPr>
          <p:cNvPr id="67" name="Google Shape;67;p16"/>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68" name="Google Shape;68;p16"/>
          <p:cNvSpPr txBox="1"/>
          <p:nvPr>
            <p:ph type="title"/>
          </p:nvPr>
        </p:nvSpPr>
        <p:spPr>
          <a:xfrm>
            <a:off x="480750" y="1764950"/>
            <a:ext cx="8222100" cy="90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69" name="Google Shape;69;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0" name="Shape 70"/>
        <p:cNvGrpSpPr/>
        <p:nvPr/>
      </p:nvGrpSpPr>
      <p:grpSpPr>
        <a:xfrm>
          <a:off x="0" y="0"/>
          <a:ext cx="0" cy="0"/>
          <a:chOff x="0" y="0"/>
          <a:chExt cx="0" cy="0"/>
        </a:xfrm>
      </p:grpSpPr>
      <p:cxnSp>
        <p:nvCxnSpPr>
          <p:cNvPr id="71" name="Google Shape;71;p17"/>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72" name="Google Shape;72;p17"/>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3" name="Google Shape;73;p17"/>
          <p:cNvSpPr txBox="1"/>
          <p:nvPr>
            <p:ph idx="1" type="body"/>
          </p:nvPr>
        </p:nvSpPr>
        <p:spPr>
          <a:xfrm>
            <a:off x="387900" y="1489825"/>
            <a:ext cx="3999900" cy="3078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4" name="Google Shape;74;p17"/>
          <p:cNvSpPr txBox="1"/>
          <p:nvPr>
            <p:ph idx="2" type="body"/>
          </p:nvPr>
        </p:nvSpPr>
        <p:spPr>
          <a:xfrm>
            <a:off x="4756200" y="1489825"/>
            <a:ext cx="3999900" cy="3078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5" name="Google Shape;75;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6" name="Shape 76"/>
        <p:cNvGrpSpPr/>
        <p:nvPr/>
      </p:nvGrpSpPr>
      <p:grpSpPr>
        <a:xfrm>
          <a:off x="0" y="0"/>
          <a:ext cx="0" cy="0"/>
          <a:chOff x="0" y="0"/>
          <a:chExt cx="0" cy="0"/>
        </a:xfrm>
      </p:grpSpPr>
      <p:sp>
        <p:nvSpPr>
          <p:cNvPr id="77" name="Google Shape;77;p18"/>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8" name="Google Shape;78;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9" name="Shape 79"/>
        <p:cNvGrpSpPr/>
        <p:nvPr/>
      </p:nvGrpSpPr>
      <p:grpSpPr>
        <a:xfrm>
          <a:off x="0" y="0"/>
          <a:ext cx="0" cy="0"/>
          <a:chOff x="0" y="0"/>
          <a:chExt cx="0" cy="0"/>
        </a:xfrm>
      </p:grpSpPr>
      <p:cxnSp>
        <p:nvCxnSpPr>
          <p:cNvPr id="80" name="Google Shape;80;p19"/>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81" name="Google Shape;81;p19"/>
          <p:cNvSpPr txBox="1"/>
          <p:nvPr>
            <p:ph type="title"/>
          </p:nvPr>
        </p:nvSpPr>
        <p:spPr>
          <a:xfrm>
            <a:off x="3879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82" name="Google Shape;82;p19"/>
          <p:cNvSpPr txBox="1"/>
          <p:nvPr>
            <p:ph idx="1" type="body"/>
          </p:nvPr>
        </p:nvSpPr>
        <p:spPr>
          <a:xfrm>
            <a:off x="387900" y="1594025"/>
            <a:ext cx="2808000" cy="26811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83" name="Google Shape;83;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84" name="Shape 84"/>
        <p:cNvGrpSpPr/>
        <p:nvPr/>
      </p:nvGrpSpPr>
      <p:grpSpPr>
        <a:xfrm>
          <a:off x="0" y="0"/>
          <a:ext cx="0" cy="0"/>
          <a:chOff x="0" y="0"/>
          <a:chExt cx="0" cy="0"/>
        </a:xfrm>
      </p:grpSpPr>
      <p:sp>
        <p:nvSpPr>
          <p:cNvPr id="85" name="Google Shape;85;p20"/>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86" name="Google Shape;86;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7" name="Shape 87"/>
        <p:cNvGrpSpPr/>
        <p:nvPr/>
      </p:nvGrpSpPr>
      <p:grpSpPr>
        <a:xfrm>
          <a:off x="0" y="0"/>
          <a:ext cx="0" cy="0"/>
          <a:chOff x="0" y="0"/>
          <a:chExt cx="0" cy="0"/>
        </a:xfrm>
      </p:grpSpPr>
      <p:sp>
        <p:nvSpPr>
          <p:cNvPr id="88" name="Google Shape;88;p21"/>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9" name="Google Shape;89;p21"/>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90" name="Google Shape;90;p21"/>
          <p:cNvSpPr txBox="1"/>
          <p:nvPr>
            <p:ph type="title"/>
          </p:nvPr>
        </p:nvSpPr>
        <p:spPr>
          <a:xfrm>
            <a:off x="265500" y="1209075"/>
            <a:ext cx="4045200" cy="1506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91" name="Google Shape;91;p21"/>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92" name="Google Shape;92;p2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93" name="Google Shape;93;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4" name="Shape 94"/>
        <p:cNvGrpSpPr/>
        <p:nvPr/>
      </p:nvGrpSpPr>
      <p:grpSpPr>
        <a:xfrm>
          <a:off x="0" y="0"/>
          <a:ext cx="0" cy="0"/>
          <a:chOff x="0" y="0"/>
          <a:chExt cx="0" cy="0"/>
        </a:xfrm>
      </p:grpSpPr>
      <p:sp>
        <p:nvSpPr>
          <p:cNvPr id="95" name="Google Shape;95;p22"/>
          <p:cNvSpPr txBox="1"/>
          <p:nvPr>
            <p:ph idx="1" type="body"/>
          </p:nvPr>
        </p:nvSpPr>
        <p:spPr>
          <a:xfrm>
            <a:off x="319500" y="423372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96" name="Google Shape;96;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7" name="Shape 97"/>
        <p:cNvGrpSpPr/>
        <p:nvPr/>
      </p:nvGrpSpPr>
      <p:grpSpPr>
        <a:xfrm>
          <a:off x="0" y="0"/>
          <a:ext cx="0" cy="0"/>
          <a:chOff x="0" y="0"/>
          <a:chExt cx="0" cy="0"/>
        </a:xfrm>
      </p:grpSpPr>
      <p:sp>
        <p:nvSpPr>
          <p:cNvPr id="98" name="Google Shape;98;p23"/>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23"/>
          <p:cNvSpPr txBox="1"/>
          <p:nvPr>
            <p:ph hasCustomPrompt="1" type="title"/>
          </p:nvPr>
        </p:nvSpPr>
        <p:spPr>
          <a:xfrm>
            <a:off x="387900" y="1152450"/>
            <a:ext cx="8368200" cy="153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5"/>
              </a:buClr>
              <a:buSzPts val="13000"/>
              <a:buNone/>
              <a:defRPr sz="13000">
                <a:solidFill>
                  <a:schemeClr val="accent5"/>
                </a:solidFill>
              </a:defRPr>
            </a:lvl1pPr>
            <a:lvl2pPr lvl="1" algn="ctr">
              <a:lnSpc>
                <a:spcPct val="100000"/>
              </a:lnSpc>
              <a:spcBef>
                <a:spcPts val="0"/>
              </a:spcBef>
              <a:spcAft>
                <a:spcPts val="0"/>
              </a:spcAft>
              <a:buClr>
                <a:schemeClr val="accent5"/>
              </a:buClr>
              <a:buSzPts val="13000"/>
              <a:buNone/>
              <a:defRPr sz="13000">
                <a:solidFill>
                  <a:schemeClr val="accent5"/>
                </a:solidFill>
              </a:defRPr>
            </a:lvl2pPr>
            <a:lvl3pPr lvl="2" algn="ctr">
              <a:lnSpc>
                <a:spcPct val="100000"/>
              </a:lnSpc>
              <a:spcBef>
                <a:spcPts val="0"/>
              </a:spcBef>
              <a:spcAft>
                <a:spcPts val="0"/>
              </a:spcAft>
              <a:buClr>
                <a:schemeClr val="accent5"/>
              </a:buClr>
              <a:buSzPts val="13000"/>
              <a:buNone/>
              <a:defRPr sz="13000">
                <a:solidFill>
                  <a:schemeClr val="accent5"/>
                </a:solidFill>
              </a:defRPr>
            </a:lvl3pPr>
            <a:lvl4pPr lvl="3" algn="ctr">
              <a:lnSpc>
                <a:spcPct val="100000"/>
              </a:lnSpc>
              <a:spcBef>
                <a:spcPts val="0"/>
              </a:spcBef>
              <a:spcAft>
                <a:spcPts val="0"/>
              </a:spcAft>
              <a:buClr>
                <a:schemeClr val="accent5"/>
              </a:buClr>
              <a:buSzPts val="13000"/>
              <a:buNone/>
              <a:defRPr sz="13000">
                <a:solidFill>
                  <a:schemeClr val="accent5"/>
                </a:solidFill>
              </a:defRPr>
            </a:lvl4pPr>
            <a:lvl5pPr lvl="4" algn="ctr">
              <a:lnSpc>
                <a:spcPct val="100000"/>
              </a:lnSpc>
              <a:spcBef>
                <a:spcPts val="0"/>
              </a:spcBef>
              <a:spcAft>
                <a:spcPts val="0"/>
              </a:spcAft>
              <a:buClr>
                <a:schemeClr val="accent5"/>
              </a:buClr>
              <a:buSzPts val="13000"/>
              <a:buNone/>
              <a:defRPr sz="13000">
                <a:solidFill>
                  <a:schemeClr val="accent5"/>
                </a:solidFill>
              </a:defRPr>
            </a:lvl5pPr>
            <a:lvl6pPr lvl="5" algn="ctr">
              <a:lnSpc>
                <a:spcPct val="100000"/>
              </a:lnSpc>
              <a:spcBef>
                <a:spcPts val="0"/>
              </a:spcBef>
              <a:spcAft>
                <a:spcPts val="0"/>
              </a:spcAft>
              <a:buClr>
                <a:schemeClr val="accent5"/>
              </a:buClr>
              <a:buSzPts val="13000"/>
              <a:buNone/>
              <a:defRPr sz="13000">
                <a:solidFill>
                  <a:schemeClr val="accent5"/>
                </a:solidFill>
              </a:defRPr>
            </a:lvl6pPr>
            <a:lvl7pPr lvl="6" algn="ctr">
              <a:lnSpc>
                <a:spcPct val="100000"/>
              </a:lnSpc>
              <a:spcBef>
                <a:spcPts val="0"/>
              </a:spcBef>
              <a:spcAft>
                <a:spcPts val="0"/>
              </a:spcAft>
              <a:buClr>
                <a:schemeClr val="accent5"/>
              </a:buClr>
              <a:buSzPts val="13000"/>
              <a:buNone/>
              <a:defRPr sz="13000">
                <a:solidFill>
                  <a:schemeClr val="accent5"/>
                </a:solidFill>
              </a:defRPr>
            </a:lvl7pPr>
            <a:lvl8pPr lvl="7" algn="ctr">
              <a:lnSpc>
                <a:spcPct val="100000"/>
              </a:lnSpc>
              <a:spcBef>
                <a:spcPts val="0"/>
              </a:spcBef>
              <a:spcAft>
                <a:spcPts val="0"/>
              </a:spcAft>
              <a:buClr>
                <a:schemeClr val="accent5"/>
              </a:buClr>
              <a:buSzPts val="13000"/>
              <a:buNone/>
              <a:defRPr sz="13000">
                <a:solidFill>
                  <a:schemeClr val="accent5"/>
                </a:solidFill>
              </a:defRPr>
            </a:lvl8pPr>
            <a:lvl9pPr lvl="8" algn="ctr">
              <a:lnSpc>
                <a:spcPct val="100000"/>
              </a:lnSpc>
              <a:spcBef>
                <a:spcPts val="0"/>
              </a:spcBef>
              <a:spcAft>
                <a:spcPts val="0"/>
              </a:spcAft>
              <a:buClr>
                <a:schemeClr val="accent5"/>
              </a:buClr>
              <a:buSzPts val="13000"/>
              <a:buNone/>
              <a:defRPr sz="13000">
                <a:solidFill>
                  <a:schemeClr val="accent5"/>
                </a:solidFill>
              </a:defRPr>
            </a:lvl9pPr>
          </a:lstStyle>
          <a:p>
            <a:r>
              <a:t>xx%</a:t>
            </a:r>
          </a:p>
        </p:txBody>
      </p:sp>
      <p:sp>
        <p:nvSpPr>
          <p:cNvPr id="100" name="Google Shape;100;p23"/>
          <p:cNvSpPr txBox="1"/>
          <p:nvPr>
            <p:ph idx="1" type="body"/>
          </p:nvPr>
        </p:nvSpPr>
        <p:spPr>
          <a:xfrm>
            <a:off x="387900" y="2919450"/>
            <a:ext cx="8368200" cy="10716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01" name="Google Shape;101;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2" name="Shape 102"/>
        <p:cNvGrpSpPr/>
        <p:nvPr/>
      </p:nvGrpSpPr>
      <p:grpSpPr>
        <a:xfrm>
          <a:off x="0" y="0"/>
          <a:ext cx="0" cy="0"/>
          <a:chOff x="0" y="0"/>
          <a:chExt cx="0" cy="0"/>
        </a:xfrm>
      </p:grpSpPr>
      <p:sp>
        <p:nvSpPr>
          <p:cNvPr id="103" name="Google Shape;103;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rina">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1pPr>
            <a:lvl2pPr lvl="1"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2pPr>
            <a:lvl3pPr lvl="2"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3pPr>
            <a:lvl4pPr lvl="3"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4pPr>
            <a:lvl5pPr lvl="4"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5pPr>
            <a:lvl6pPr lvl="5"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6pPr>
            <a:lvl7pPr lvl="6"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7pPr>
            <a:lvl8pPr lvl="7"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8pPr>
            <a:lvl9pPr lvl="8"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9pPr>
          </a:lstStyle>
          <a:p/>
        </p:txBody>
      </p:sp>
      <p:sp>
        <p:nvSpPr>
          <p:cNvPr id="52" name="Google Shape;52;p13"/>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1"/>
              </a:buClr>
              <a:buSzPts val="1800"/>
              <a:buFont typeface="Roboto"/>
              <a:buChar char="●"/>
              <a:defRPr b="0" i="0" sz="1800" u="none" cap="none" strike="noStrike">
                <a:solidFill>
                  <a:schemeClr val="dk1"/>
                </a:solidFill>
                <a:latin typeface="Roboto"/>
                <a:ea typeface="Roboto"/>
                <a:cs typeface="Roboto"/>
                <a:sym typeface="Roboto"/>
              </a:defRPr>
            </a:lvl1pPr>
            <a:lvl2pPr indent="-317500" lvl="1" marL="9144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2pPr>
            <a:lvl3pPr indent="-317500" lvl="2" marL="13716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3pPr>
            <a:lvl4pPr indent="-317500" lvl="3" marL="18288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4pPr>
            <a:lvl5pPr indent="-317500" lvl="4" marL="22860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5pPr>
            <a:lvl6pPr indent="-317500" lvl="5" marL="27432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6pPr>
            <a:lvl7pPr indent="-317500" lvl="6" marL="32004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7pPr>
            <a:lvl8pPr indent="-317500" lvl="7" marL="36576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dk1"/>
              </a:buClr>
              <a:buSzPts val="1400"/>
              <a:buFont typeface="Roboto"/>
              <a:buChar char="■"/>
              <a:defRPr b="0" i="0" sz="1400" u="none" cap="none" strike="noStrike">
                <a:solidFill>
                  <a:schemeClr val="dk1"/>
                </a:solidFill>
                <a:latin typeface="Roboto"/>
                <a:ea typeface="Roboto"/>
                <a:cs typeface="Roboto"/>
                <a:sym typeface="Robot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25"/>
          <p:cNvSpPr txBox="1"/>
          <p:nvPr>
            <p:ph type="ctrTitle"/>
          </p:nvPr>
        </p:nvSpPr>
        <p:spPr>
          <a:xfrm>
            <a:off x="1680302" y="1188925"/>
            <a:ext cx="5783400" cy="1457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000"/>
              <a:buNone/>
            </a:pPr>
            <a:r>
              <a:rPr lang="en"/>
              <a:t>Runtime Monitors to Enforce the Physical Semantics of Code</a:t>
            </a:r>
            <a:endParaRPr/>
          </a:p>
        </p:txBody>
      </p:sp>
      <p:sp>
        <p:nvSpPr>
          <p:cNvPr id="109" name="Google Shape;109;p25"/>
          <p:cNvSpPr txBox="1"/>
          <p:nvPr>
            <p:ph idx="1" type="subTitle"/>
          </p:nvPr>
        </p:nvSpPr>
        <p:spPr>
          <a:xfrm>
            <a:off x="1680302" y="3049450"/>
            <a:ext cx="5783400" cy="90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Andrew Elsey</a:t>
            </a:r>
            <a:endParaRPr/>
          </a:p>
          <a:p>
            <a:pPr indent="0" lvl="0" marL="0" rtl="0" algn="ctr">
              <a:lnSpc>
                <a:spcPct val="100000"/>
              </a:lnSpc>
              <a:spcBef>
                <a:spcPts val="0"/>
              </a:spcBef>
              <a:spcAft>
                <a:spcPts val="0"/>
              </a:spcAft>
              <a:buSzPts val="2400"/>
              <a:buNone/>
            </a:pPr>
            <a:r>
              <a:rPr lang="en"/>
              <a:t>Advisors: Kevin Sullivan, Sebastian Elbaum</a:t>
            </a:r>
            <a:endParaRPr/>
          </a:p>
          <a:p>
            <a:pPr indent="0" lvl="0" marL="0" rtl="0" algn="ctr">
              <a:lnSpc>
                <a:spcPct val="100000"/>
              </a:lnSpc>
              <a:spcBef>
                <a:spcPts val="0"/>
              </a:spcBef>
              <a:spcAft>
                <a:spcPts val="0"/>
              </a:spcAft>
              <a:buSzPts val="24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34"/>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Runtime Monitors</a:t>
            </a:r>
            <a:endParaRPr/>
          </a:p>
        </p:txBody>
      </p:sp>
      <p:sp>
        <p:nvSpPr>
          <p:cNvPr id="166" name="Google Shape;166;p34"/>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Validate CPS systems at runtime.</a:t>
            </a:r>
            <a:endParaRPr/>
          </a:p>
          <a:p>
            <a:pPr indent="-342900" lvl="0" marL="457200" rtl="0" algn="l">
              <a:lnSpc>
                <a:spcPct val="115000"/>
              </a:lnSpc>
              <a:spcBef>
                <a:spcPts val="0"/>
              </a:spcBef>
              <a:spcAft>
                <a:spcPts val="0"/>
              </a:spcAft>
              <a:buSzPts val="1800"/>
              <a:buChar char="●"/>
            </a:pPr>
            <a:r>
              <a:rPr lang="en"/>
              <a:t>We can make hypotheses about CPS code statically, but we cannot prove them </a:t>
            </a:r>
            <a:endParaRPr/>
          </a:p>
          <a:p>
            <a:pPr indent="-342900" lvl="0" marL="457200" rtl="0" algn="l">
              <a:lnSpc>
                <a:spcPct val="115000"/>
              </a:lnSpc>
              <a:spcBef>
                <a:spcPts val="0"/>
              </a:spcBef>
              <a:spcAft>
                <a:spcPts val="0"/>
              </a:spcAft>
              <a:buSzPts val="1800"/>
              <a:buChar char="●"/>
            </a:pPr>
            <a:r>
              <a:rPr lang="en"/>
              <a:t>How will we do it?</a:t>
            </a:r>
            <a:endParaRPr/>
          </a:p>
          <a:p>
            <a:pPr indent="-317500" lvl="1" marL="914400" rtl="0" algn="l">
              <a:lnSpc>
                <a:spcPct val="115000"/>
              </a:lnSpc>
              <a:spcBef>
                <a:spcPts val="0"/>
              </a:spcBef>
              <a:spcAft>
                <a:spcPts val="0"/>
              </a:spcAft>
              <a:buSzPts val="1400"/>
              <a:buChar char="○"/>
            </a:pPr>
            <a:r>
              <a:rPr lang="en"/>
              <a:t>Assign/detect/label units at statically</a:t>
            </a:r>
            <a:endParaRPr/>
          </a:p>
          <a:p>
            <a:pPr indent="-317500" lvl="1" marL="914400" rtl="0" algn="l">
              <a:lnSpc>
                <a:spcPct val="115000"/>
              </a:lnSpc>
              <a:spcBef>
                <a:spcPts val="0"/>
              </a:spcBef>
              <a:spcAft>
                <a:spcPts val="0"/>
              </a:spcAft>
              <a:buSzPts val="1400"/>
              <a:buChar char="○"/>
            </a:pPr>
            <a:r>
              <a:rPr lang="en"/>
              <a:t>Example: Velocity, “origin” of vectors (for example, a time origin can be 1/1/2000)</a:t>
            </a:r>
            <a:endParaRPr/>
          </a:p>
          <a:p>
            <a:pPr indent="-317500" lvl="1" marL="914400" rtl="0" algn="l">
              <a:lnSpc>
                <a:spcPct val="115000"/>
              </a:lnSpc>
              <a:spcBef>
                <a:spcPts val="0"/>
              </a:spcBef>
              <a:spcAft>
                <a:spcPts val="0"/>
              </a:spcAft>
              <a:buSzPts val="1400"/>
              <a:buChar char="○"/>
            </a:pPr>
            <a:r>
              <a:rPr lang="en"/>
              <a:t>Generate constraints based on assigned types</a:t>
            </a:r>
            <a:endParaRPr/>
          </a:p>
          <a:p>
            <a:pPr indent="-317500" lvl="1" marL="914400" rtl="0" algn="l">
              <a:lnSpc>
                <a:spcPct val="115000"/>
              </a:lnSpc>
              <a:spcBef>
                <a:spcPts val="0"/>
              </a:spcBef>
              <a:spcAft>
                <a:spcPts val="0"/>
              </a:spcAft>
              <a:buSzPts val="1400"/>
              <a:buChar char="○"/>
            </a:pPr>
            <a:r>
              <a:rPr lang="en"/>
              <a:t>Example: Angles might be within a two pi span</a:t>
            </a:r>
            <a:endParaRPr/>
          </a:p>
          <a:p>
            <a:pPr indent="-317500" lvl="1" marL="914400" rtl="0" algn="l">
              <a:lnSpc>
                <a:spcPct val="115000"/>
              </a:lnSpc>
              <a:spcBef>
                <a:spcPts val="0"/>
              </a:spcBef>
              <a:spcAft>
                <a:spcPts val="0"/>
              </a:spcAft>
              <a:buSzPts val="1400"/>
              <a:buChar char="○"/>
            </a:pPr>
            <a:r>
              <a:rPr lang="en"/>
              <a:t>Inject a Reference Monitor into the source code</a:t>
            </a:r>
            <a:endParaRPr/>
          </a:p>
          <a:p>
            <a:pPr indent="-317500" lvl="1" marL="914400" rtl="0" algn="l">
              <a:lnSpc>
                <a:spcPct val="115000"/>
              </a:lnSpc>
              <a:spcBef>
                <a:spcPts val="0"/>
              </a:spcBef>
              <a:spcAft>
                <a:spcPts val="0"/>
              </a:spcAft>
              <a:buSzPts val="1400"/>
              <a:buChar char="○"/>
            </a:pPr>
            <a:r>
              <a:rPr lang="en"/>
              <a:t>Compile everything</a:t>
            </a:r>
            <a:endParaRPr/>
          </a:p>
          <a:p>
            <a:pPr indent="-317500" lvl="1" marL="914400" rtl="0" algn="l">
              <a:lnSpc>
                <a:spcPct val="115000"/>
              </a:lnSpc>
              <a:spcBef>
                <a:spcPts val="0"/>
              </a:spcBef>
              <a:spcAft>
                <a:spcPts val="0"/>
              </a:spcAft>
              <a:buSzPts val="1400"/>
              <a:buChar char="○"/>
            </a:pPr>
            <a:r>
              <a:rPr b="1" lang="en"/>
              <a:t>Detect </a:t>
            </a:r>
            <a:r>
              <a:rPr lang="en"/>
              <a:t>constraint violations as the software runs</a:t>
            </a:r>
            <a:endParaRPr/>
          </a:p>
          <a:p>
            <a:pPr indent="-317500" lvl="1" marL="914400" rtl="0" algn="l">
              <a:lnSpc>
                <a:spcPct val="115000"/>
              </a:lnSpc>
              <a:spcBef>
                <a:spcPts val="0"/>
              </a:spcBef>
              <a:spcAft>
                <a:spcPts val="0"/>
              </a:spcAft>
              <a:buSzPts val="1400"/>
              <a:buChar char="○"/>
            </a:pPr>
            <a:r>
              <a:rPr lang="en"/>
              <a:t>A physics error in the code is strongly implied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35"/>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Research Goal and Next Steps</a:t>
            </a:r>
            <a:endParaRPr/>
          </a:p>
        </p:txBody>
      </p:sp>
      <p:sp>
        <p:nvSpPr>
          <p:cNvPr id="172" name="Google Shape;172;p35"/>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Using our </a:t>
            </a:r>
            <a:r>
              <a:rPr b="1" lang="en"/>
              <a:t>Runtime Monitor</a:t>
            </a:r>
            <a:r>
              <a:rPr lang="en"/>
              <a:t>, </a:t>
            </a:r>
            <a:endParaRPr/>
          </a:p>
          <a:p>
            <a:pPr indent="-342900" lvl="0" marL="457200" rtl="0" algn="l">
              <a:lnSpc>
                <a:spcPct val="115000"/>
              </a:lnSpc>
              <a:spcBef>
                <a:spcPts val="0"/>
              </a:spcBef>
              <a:spcAft>
                <a:spcPts val="0"/>
              </a:spcAft>
              <a:buSzPts val="1800"/>
              <a:buChar char="●"/>
            </a:pPr>
            <a:r>
              <a:rPr lang="en"/>
              <a:t>What errors can we detect at runtime that would go undetected statically?</a:t>
            </a:r>
            <a:endParaRPr/>
          </a:p>
          <a:p>
            <a:pPr indent="-342900" lvl="0" marL="457200" rtl="0" algn="l">
              <a:lnSpc>
                <a:spcPct val="115000"/>
              </a:lnSpc>
              <a:spcBef>
                <a:spcPts val="0"/>
              </a:spcBef>
              <a:spcAft>
                <a:spcPts val="0"/>
              </a:spcAft>
              <a:buSzPts val="1800"/>
              <a:buChar char="●"/>
            </a:pPr>
            <a:r>
              <a:rPr lang="en"/>
              <a:t>Can we show that “assumptions” in the code are incorrect? (origins, frames in ROS)</a:t>
            </a:r>
            <a:endParaRPr/>
          </a:p>
          <a:p>
            <a:pPr indent="-342900" lvl="0" marL="457200" rtl="0" algn="l">
              <a:lnSpc>
                <a:spcPct val="115000"/>
              </a:lnSpc>
              <a:spcBef>
                <a:spcPts val="0"/>
              </a:spcBef>
              <a:spcAft>
                <a:spcPts val="0"/>
              </a:spcAft>
              <a:buSzPts val="1800"/>
              <a:buChar char="●"/>
            </a:pPr>
            <a:r>
              <a:rPr lang="en"/>
              <a:t>Test our hypothesis using a large ROS corpus</a:t>
            </a:r>
            <a:endParaRPr/>
          </a:p>
          <a:p>
            <a:pPr indent="-342900" lvl="0" marL="457200" rtl="0" algn="l">
              <a:lnSpc>
                <a:spcPct val="115000"/>
              </a:lnSpc>
              <a:spcBef>
                <a:spcPts val="0"/>
              </a:spcBef>
              <a:spcAft>
                <a:spcPts val="0"/>
              </a:spcAft>
              <a:buSzPts val="1800"/>
              <a:buChar char="●"/>
            </a:pPr>
            <a:r>
              <a:rPr lang="en"/>
              <a:t>If successful, many ways to extend</a:t>
            </a:r>
            <a:endParaRPr/>
          </a:p>
          <a:p>
            <a:pPr indent="-317500" lvl="1" marL="914400" rtl="0" algn="l">
              <a:lnSpc>
                <a:spcPct val="115000"/>
              </a:lnSpc>
              <a:spcBef>
                <a:spcPts val="0"/>
              </a:spcBef>
              <a:spcAft>
                <a:spcPts val="0"/>
              </a:spcAft>
              <a:buSzPts val="1400"/>
              <a:buChar char="○"/>
            </a:pPr>
            <a:r>
              <a:rPr lang="en"/>
              <a:t>Error handling</a:t>
            </a:r>
            <a:endParaRPr/>
          </a:p>
          <a:p>
            <a:pPr indent="-317500" lvl="1" marL="914400" rtl="0" algn="l">
              <a:lnSpc>
                <a:spcPct val="115000"/>
              </a:lnSpc>
              <a:spcBef>
                <a:spcPts val="0"/>
              </a:spcBef>
              <a:spcAft>
                <a:spcPts val="0"/>
              </a:spcAft>
              <a:buSzPts val="1400"/>
              <a:buChar char="○"/>
            </a:pPr>
            <a:r>
              <a:rPr lang="en"/>
              <a:t>Static code correction</a:t>
            </a:r>
            <a:endParaRPr/>
          </a:p>
          <a:p>
            <a:pPr indent="-317500" lvl="1" marL="914400" rtl="0" algn="l">
              <a:lnSpc>
                <a:spcPct val="115000"/>
              </a:lnSpc>
              <a:spcBef>
                <a:spcPts val="0"/>
              </a:spcBef>
              <a:spcAft>
                <a:spcPts val="0"/>
              </a:spcAft>
              <a:buSzPts val="1400"/>
              <a:buChar char="○"/>
            </a:pPr>
            <a:r>
              <a:rPr lang="en"/>
              <a:t>Runtime code correction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36"/>
          <p:cNvSpPr txBox="1"/>
          <p:nvPr>
            <p:ph type="title"/>
          </p:nvPr>
        </p:nvSpPr>
        <p:spPr>
          <a:xfrm>
            <a:off x="441025" y="458025"/>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t/>
            </a:r>
            <a:endParaRPr/>
          </a:p>
          <a:p>
            <a:pPr indent="0" lvl="0" marL="0" rtl="0" algn="l">
              <a:lnSpc>
                <a:spcPct val="100000"/>
              </a:lnSpc>
              <a:spcBef>
                <a:spcPts val="0"/>
              </a:spcBef>
              <a:spcAft>
                <a:spcPts val="0"/>
              </a:spcAft>
              <a:buSzPts val="3000"/>
              <a:buNone/>
            </a:pPr>
            <a:r>
              <a:t/>
            </a:r>
            <a:endParaRPr/>
          </a:p>
          <a:p>
            <a:pPr indent="0" lvl="0" marL="0" rtl="0" algn="l">
              <a:lnSpc>
                <a:spcPct val="100000"/>
              </a:lnSpc>
              <a:spcBef>
                <a:spcPts val="0"/>
              </a:spcBef>
              <a:spcAft>
                <a:spcPts val="0"/>
              </a:spcAft>
              <a:buSzPts val="3000"/>
              <a:buNone/>
            </a:pPr>
            <a:r>
              <a:rPr lang="en"/>
              <a:t>Bad Code</a:t>
            </a:r>
            <a:endParaRPr/>
          </a:p>
        </p:txBody>
      </p:sp>
      <p:sp>
        <p:nvSpPr>
          <p:cNvPr id="178" name="Google Shape;178;p36"/>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ROS (Robot framework)</a:t>
            </a:r>
            <a:endParaRPr/>
          </a:p>
          <a:p>
            <a:pPr indent="-342900" lvl="0" marL="457200" rtl="0" algn="l">
              <a:lnSpc>
                <a:spcPct val="115000"/>
              </a:lnSpc>
              <a:spcBef>
                <a:spcPts val="0"/>
              </a:spcBef>
              <a:spcAft>
                <a:spcPts val="0"/>
              </a:spcAft>
              <a:buSzPts val="1800"/>
              <a:buChar char="●"/>
            </a:pPr>
            <a:r>
              <a:rPr lang="en"/>
              <a:t>Gyro_vector</a:t>
            </a:r>
            <a:endParaRPr/>
          </a:p>
          <a:p>
            <a:pPr indent="-342900" lvl="0" marL="457200" rtl="0" algn="l">
              <a:lnSpc>
                <a:spcPct val="115000"/>
              </a:lnSpc>
              <a:spcBef>
                <a:spcPts val="0"/>
              </a:spcBef>
              <a:spcAft>
                <a:spcPts val="0"/>
              </a:spcAft>
              <a:buSzPts val="1800"/>
              <a:buChar char="●"/>
            </a:pPr>
            <a:r>
              <a:rPr lang="en"/>
              <a:t>Which frame is it in?</a:t>
            </a:r>
            <a:endParaRPr/>
          </a:p>
          <a:p>
            <a:pPr indent="-342900" lvl="0" marL="457200" rtl="0" algn="l">
              <a:lnSpc>
                <a:spcPct val="115000"/>
              </a:lnSpc>
              <a:spcBef>
                <a:spcPts val="0"/>
              </a:spcBef>
              <a:spcAft>
                <a:spcPts val="0"/>
              </a:spcAft>
              <a:buSzPts val="1800"/>
              <a:buChar char="●"/>
            </a:pPr>
            <a:r>
              <a:rPr lang="en"/>
              <a:t>Base link?</a:t>
            </a:r>
            <a:endParaRPr/>
          </a:p>
          <a:p>
            <a:pPr indent="-342900" lvl="0" marL="457200" rtl="0" algn="l">
              <a:lnSpc>
                <a:spcPct val="115000"/>
              </a:lnSpc>
              <a:spcBef>
                <a:spcPts val="0"/>
              </a:spcBef>
              <a:spcAft>
                <a:spcPts val="0"/>
              </a:spcAft>
              <a:buSzPts val="1800"/>
              <a:buChar char="●"/>
            </a:pPr>
            <a:r>
              <a:rPr lang="en"/>
              <a:t>What if it’s not?</a:t>
            </a:r>
            <a:endParaRPr/>
          </a:p>
        </p:txBody>
      </p:sp>
      <p:pic>
        <p:nvPicPr>
          <p:cNvPr id="179" name="Google Shape;179;p36"/>
          <p:cNvPicPr preferRelativeResize="0"/>
          <p:nvPr/>
        </p:nvPicPr>
        <p:blipFill rotWithShape="1">
          <a:blip r:embed="rId3">
            <a:alphaModFix/>
          </a:blip>
          <a:srcRect b="0" l="0" r="0" t="0"/>
          <a:stretch/>
        </p:blipFill>
        <p:spPr>
          <a:xfrm>
            <a:off x="3406222" y="1321175"/>
            <a:ext cx="5495300" cy="3247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6"/>
          <p:cNvSpPr txBox="1"/>
          <p:nvPr>
            <p:ph type="title"/>
          </p:nvPr>
        </p:nvSpPr>
        <p:spPr>
          <a:xfrm>
            <a:off x="387900" y="367000"/>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Motivation</a:t>
            </a:r>
            <a:endParaRPr/>
          </a:p>
        </p:txBody>
      </p:sp>
      <p:sp>
        <p:nvSpPr>
          <p:cNvPr id="115" name="Google Shape;115;p26"/>
          <p:cNvSpPr txBox="1"/>
          <p:nvPr>
            <p:ph idx="1" type="body"/>
          </p:nvPr>
        </p:nvSpPr>
        <p:spPr>
          <a:xfrm>
            <a:off x="4984200" y="992401"/>
            <a:ext cx="3696000" cy="3832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i="1" lang="en"/>
              <a:t>What </a:t>
            </a:r>
            <a:r>
              <a:rPr lang="en"/>
              <a:t>happened?</a:t>
            </a:r>
            <a:endParaRPr/>
          </a:p>
          <a:p>
            <a:pPr indent="-342900" lvl="1" marL="914400" rtl="0" algn="l">
              <a:lnSpc>
                <a:spcPct val="115000"/>
              </a:lnSpc>
              <a:spcBef>
                <a:spcPts val="0"/>
              </a:spcBef>
              <a:spcAft>
                <a:spcPts val="0"/>
              </a:spcAft>
              <a:buSzPts val="1800"/>
              <a:buChar char="○"/>
            </a:pPr>
            <a:r>
              <a:rPr lang="en"/>
              <a:t>1999 Mars Climate Orbiter</a:t>
            </a:r>
            <a:endParaRPr/>
          </a:p>
          <a:p>
            <a:pPr indent="-317500" lvl="1" marL="914400" rtl="0" algn="l">
              <a:lnSpc>
                <a:spcPct val="115000"/>
              </a:lnSpc>
              <a:spcBef>
                <a:spcPts val="0"/>
              </a:spcBef>
              <a:spcAft>
                <a:spcPts val="0"/>
              </a:spcAft>
              <a:buSzPts val="1400"/>
              <a:buChar char="○"/>
            </a:pPr>
            <a:r>
              <a:rPr lang="en"/>
              <a:t>NASA JPL and Lockheed</a:t>
            </a:r>
            <a:endParaRPr/>
          </a:p>
          <a:p>
            <a:pPr indent="-317500" lvl="1" marL="914400" rtl="0" algn="l">
              <a:lnSpc>
                <a:spcPct val="115000"/>
              </a:lnSpc>
              <a:spcBef>
                <a:spcPts val="0"/>
              </a:spcBef>
              <a:spcAft>
                <a:spcPts val="0"/>
              </a:spcAft>
              <a:buSzPts val="1400"/>
              <a:buChar char="○"/>
            </a:pPr>
            <a:r>
              <a:rPr lang="en"/>
              <a:t>Burned up in atmosphere</a:t>
            </a:r>
            <a:endParaRPr/>
          </a:p>
          <a:p>
            <a:pPr indent="-317500" lvl="1" marL="914400" rtl="0" algn="l">
              <a:lnSpc>
                <a:spcPct val="115000"/>
              </a:lnSpc>
              <a:spcBef>
                <a:spcPts val="0"/>
              </a:spcBef>
              <a:spcAft>
                <a:spcPts val="0"/>
              </a:spcAft>
              <a:buSzPts val="1400"/>
              <a:buChar char="○"/>
            </a:pPr>
            <a:r>
              <a:rPr lang="en"/>
              <a:t>$125M project</a:t>
            </a:r>
            <a:endParaRPr/>
          </a:p>
          <a:p>
            <a:pPr indent="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i="1" lang="en"/>
              <a:t>Why </a:t>
            </a:r>
            <a:r>
              <a:rPr lang="en"/>
              <a:t>did this happen?</a:t>
            </a:r>
            <a:endParaRPr/>
          </a:p>
          <a:p>
            <a:pPr indent="-317500" lvl="1" marL="914400" rtl="0" algn="l">
              <a:lnSpc>
                <a:spcPct val="115000"/>
              </a:lnSpc>
              <a:spcBef>
                <a:spcPts val="0"/>
              </a:spcBef>
              <a:spcAft>
                <a:spcPts val="0"/>
              </a:spcAft>
              <a:buSzPts val="1400"/>
              <a:buChar char="○"/>
            </a:pPr>
            <a:r>
              <a:rPr lang="en"/>
              <a:t>Ft-lb sec vs newton sec </a:t>
            </a:r>
            <a:endParaRPr/>
          </a:p>
          <a:p>
            <a:pPr indent="-317500" lvl="1" marL="914400" rtl="0" algn="l">
              <a:lnSpc>
                <a:spcPct val="115000"/>
              </a:lnSpc>
              <a:spcBef>
                <a:spcPts val="0"/>
              </a:spcBef>
              <a:spcAft>
                <a:spcPts val="0"/>
              </a:spcAft>
              <a:buSzPts val="1400"/>
              <a:buChar char="○"/>
            </a:pPr>
            <a:r>
              <a:rPr lang="en"/>
              <a:t>Physically meaningless result</a:t>
            </a:r>
            <a:endParaRPr/>
          </a:p>
          <a:p>
            <a:pPr indent="-317500" lvl="1" marL="914400" rtl="0" algn="l">
              <a:lnSpc>
                <a:spcPct val="115000"/>
              </a:lnSpc>
              <a:spcBef>
                <a:spcPts val="0"/>
              </a:spcBef>
              <a:spcAft>
                <a:spcPts val="0"/>
              </a:spcAft>
              <a:buSzPts val="1400"/>
              <a:buChar char="○"/>
            </a:pPr>
            <a:r>
              <a:rPr lang="en" u="sng"/>
              <a:t>Dimensional inconsistency</a:t>
            </a:r>
            <a:endParaRPr u="sng"/>
          </a:p>
          <a:p>
            <a:pPr indent="0" lvl="0" marL="0" rtl="0" algn="l">
              <a:lnSpc>
                <a:spcPct val="115000"/>
              </a:lnSpc>
              <a:spcBef>
                <a:spcPts val="0"/>
              </a:spcBef>
              <a:spcAft>
                <a:spcPts val="0"/>
              </a:spcAft>
              <a:buSzPts val="1800"/>
              <a:buNone/>
            </a:pPr>
            <a:r>
              <a:t/>
            </a:r>
            <a:endParaRPr/>
          </a:p>
        </p:txBody>
      </p:sp>
      <p:pic>
        <p:nvPicPr>
          <p:cNvPr id="116" name="Google Shape;116;p26"/>
          <p:cNvPicPr preferRelativeResize="0"/>
          <p:nvPr/>
        </p:nvPicPr>
        <p:blipFill rotWithShape="1">
          <a:blip r:embed="rId3">
            <a:alphaModFix/>
          </a:blip>
          <a:srcRect b="0" l="0" r="0" t="0"/>
          <a:stretch/>
        </p:blipFill>
        <p:spPr>
          <a:xfrm>
            <a:off x="524125" y="1053100"/>
            <a:ext cx="4164160" cy="3785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7"/>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Dimensionally inconsistent code</a:t>
            </a:r>
            <a:endParaRPr/>
          </a:p>
        </p:txBody>
      </p:sp>
      <p:sp>
        <p:nvSpPr>
          <p:cNvPr id="122" name="Google Shape;122;p27"/>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float </a:t>
            </a:r>
            <a:r>
              <a:rPr i="1" lang="en"/>
              <a:t>apples </a:t>
            </a:r>
            <a:r>
              <a:rPr lang="en"/>
              <a:t>= 7;</a:t>
            </a:r>
            <a:endParaRPr/>
          </a:p>
          <a:p>
            <a:pPr indent="0" lvl="0" marL="0" rtl="0" algn="l">
              <a:lnSpc>
                <a:spcPct val="115000"/>
              </a:lnSpc>
              <a:spcBef>
                <a:spcPts val="0"/>
              </a:spcBef>
              <a:spcAft>
                <a:spcPts val="0"/>
              </a:spcAft>
              <a:buSzPts val="1800"/>
              <a:buNone/>
            </a:pPr>
            <a:r>
              <a:rPr lang="en"/>
              <a:t>float </a:t>
            </a:r>
            <a:r>
              <a:rPr i="1" lang="en"/>
              <a:t>oranges </a:t>
            </a:r>
            <a:r>
              <a:rPr lang="en"/>
              <a:t>= 8;</a:t>
            </a:r>
            <a:br>
              <a:rPr lang="en"/>
            </a:br>
            <a:r>
              <a:rPr lang="en"/>
              <a:t>bool </a:t>
            </a:r>
            <a:r>
              <a:rPr i="1" lang="en"/>
              <a:t>x = apples &gt; oranges</a:t>
            </a:r>
            <a:r>
              <a:rPr lang="en"/>
              <a:t>;  </a:t>
            </a:r>
            <a:endParaRPr/>
          </a:p>
          <a:p>
            <a:pPr indent="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en"/>
              <a:t>Code is overly abstracted from real world meaning</a:t>
            </a:r>
            <a:endParaRPr/>
          </a:p>
          <a:p>
            <a:pPr indent="-342900" lvl="0" marL="457200" rtl="0" algn="l">
              <a:lnSpc>
                <a:spcPct val="115000"/>
              </a:lnSpc>
              <a:spcBef>
                <a:spcPts val="0"/>
              </a:spcBef>
              <a:spcAft>
                <a:spcPts val="0"/>
              </a:spcAft>
              <a:buSzPts val="1800"/>
              <a:buChar char="●"/>
            </a:pPr>
            <a:r>
              <a:rPr lang="en"/>
              <a:t>Physically meaningless computations go undetected</a:t>
            </a:r>
            <a:endParaRPr/>
          </a:p>
          <a:p>
            <a:pPr indent="0" lvl="0" marL="0" rtl="0" algn="l">
              <a:lnSpc>
                <a:spcPct val="115000"/>
              </a:lnSpc>
              <a:spcBef>
                <a:spcPts val="0"/>
              </a:spcBef>
              <a:spcAft>
                <a:spcPts val="0"/>
              </a:spcAft>
              <a:buSzPts val="1800"/>
              <a:buNone/>
            </a:pPr>
            <a:r>
              <a:t/>
            </a:r>
            <a:endParaRPr/>
          </a:p>
          <a:p>
            <a:pPr indent="0" lvl="0" marL="457200" rtl="0" algn="l">
              <a:lnSpc>
                <a:spcPct val="115000"/>
              </a:lnSpc>
              <a:spcBef>
                <a:spcPts val="0"/>
              </a:spcBef>
              <a:spcAft>
                <a:spcPts val="0"/>
              </a:spcAft>
              <a:buSzPts val="18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8"/>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Dimensionally Inconsistent Robotics Code </a:t>
            </a:r>
            <a:endParaRPr/>
          </a:p>
        </p:txBody>
      </p:sp>
      <p:pic>
        <p:nvPicPr>
          <p:cNvPr id="128" name="Google Shape;128;p28"/>
          <p:cNvPicPr preferRelativeResize="0"/>
          <p:nvPr/>
        </p:nvPicPr>
        <p:blipFill rotWithShape="1">
          <a:blip r:embed="rId3">
            <a:alphaModFix/>
          </a:blip>
          <a:srcRect b="0" l="0" r="0" t="0"/>
          <a:stretch/>
        </p:blipFill>
        <p:spPr>
          <a:xfrm>
            <a:off x="546300" y="1953625"/>
            <a:ext cx="6848475" cy="209550"/>
          </a:xfrm>
          <a:prstGeom prst="rect">
            <a:avLst/>
          </a:prstGeom>
          <a:noFill/>
          <a:ln>
            <a:noFill/>
          </a:ln>
        </p:spPr>
      </p:pic>
      <p:pic>
        <p:nvPicPr>
          <p:cNvPr id="129" name="Google Shape;129;p28"/>
          <p:cNvPicPr preferRelativeResize="0"/>
          <p:nvPr/>
        </p:nvPicPr>
        <p:blipFill rotWithShape="1">
          <a:blip r:embed="rId4">
            <a:alphaModFix/>
          </a:blip>
          <a:srcRect b="0" l="0" r="0" t="0"/>
          <a:stretch/>
        </p:blipFill>
        <p:spPr>
          <a:xfrm>
            <a:off x="546300" y="2811425"/>
            <a:ext cx="3562350" cy="219075"/>
          </a:xfrm>
          <a:prstGeom prst="rect">
            <a:avLst/>
          </a:prstGeom>
          <a:noFill/>
          <a:ln>
            <a:noFill/>
          </a:ln>
        </p:spPr>
      </p:pic>
      <p:sp>
        <p:nvSpPr>
          <p:cNvPr id="130" name="Google Shape;130;p28"/>
          <p:cNvSpPr txBox="1"/>
          <p:nvPr/>
        </p:nvSpPr>
        <p:spPr>
          <a:xfrm>
            <a:off x="674425" y="3997800"/>
            <a:ext cx="7020600" cy="81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Roboto"/>
                <a:ea typeface="Roboto"/>
                <a:cs typeface="Roboto"/>
                <a:sym typeface="Roboto"/>
              </a:rPr>
              <a:t>[Elbaum et al. ….]</a:t>
            </a:r>
            <a:endParaRPr b="0" i="0" sz="1400" u="none" cap="none" strike="noStrike">
              <a:solidFill>
                <a:srgbClr val="FFFFFF"/>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9"/>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Notable prior results</a:t>
            </a:r>
            <a:endParaRPr/>
          </a:p>
          <a:p>
            <a:pPr indent="-342900" lvl="1" marL="914400" rtl="0" algn="l">
              <a:lnSpc>
                <a:spcPct val="115000"/>
              </a:lnSpc>
              <a:spcBef>
                <a:spcPts val="0"/>
              </a:spcBef>
              <a:spcAft>
                <a:spcPts val="0"/>
              </a:spcAft>
              <a:buSzPts val="1800"/>
              <a:buChar char="○"/>
            </a:pPr>
            <a:r>
              <a:rPr lang="en"/>
              <a:t>Osprey [Su et al., 2006]</a:t>
            </a:r>
            <a:endParaRPr/>
          </a:p>
          <a:p>
            <a:pPr indent="-342900" lvl="1" marL="914400" rtl="0" algn="l">
              <a:lnSpc>
                <a:spcPct val="115000"/>
              </a:lnSpc>
              <a:spcBef>
                <a:spcPts val="0"/>
              </a:spcBef>
              <a:spcAft>
                <a:spcPts val="0"/>
              </a:spcAft>
              <a:buSzPts val="1800"/>
              <a:buChar char="○"/>
            </a:pPr>
            <a:r>
              <a:rPr lang="en"/>
              <a:t>Real World Type System [Xiang et al., 2015)</a:t>
            </a:r>
            <a:endParaRPr/>
          </a:p>
          <a:p>
            <a:pPr indent="-342900" lvl="1" marL="914400" rtl="0" algn="l">
              <a:lnSpc>
                <a:spcPct val="115000"/>
              </a:lnSpc>
              <a:spcBef>
                <a:spcPts val="0"/>
              </a:spcBef>
              <a:spcAft>
                <a:spcPts val="0"/>
              </a:spcAft>
              <a:buSzPts val="1800"/>
              <a:buChar char="○"/>
            </a:pPr>
            <a:r>
              <a:rPr lang="en"/>
              <a:t>Phriky Units (Ore et al., 2017)</a:t>
            </a:r>
            <a:endParaRPr/>
          </a:p>
          <a:p>
            <a:pPr indent="-342900" lvl="1" marL="914400" rtl="0" algn="l">
              <a:lnSpc>
                <a:spcPct val="115000"/>
              </a:lnSpc>
              <a:spcBef>
                <a:spcPts val="0"/>
              </a:spcBef>
              <a:spcAft>
                <a:spcPts val="0"/>
              </a:spcAft>
              <a:buSzPts val="1800"/>
              <a:buChar char="○"/>
            </a:pPr>
            <a:r>
              <a:rPr lang="en"/>
              <a:t>Phys (Kate et al., 2018)</a:t>
            </a:r>
            <a:endParaRPr/>
          </a:p>
          <a:p>
            <a:pPr indent="-342900" lvl="1" marL="914400" rtl="0" algn="l">
              <a:lnSpc>
                <a:spcPct val="115000"/>
              </a:lnSpc>
              <a:spcBef>
                <a:spcPts val="0"/>
              </a:spcBef>
              <a:spcAft>
                <a:spcPts val="0"/>
              </a:spcAft>
              <a:buSzPts val="1800"/>
              <a:buChar char="○"/>
            </a:pPr>
            <a:r>
              <a:rPr lang="en"/>
              <a:t>Peirce (Leung &amp; Sullivan, 2019)</a:t>
            </a:r>
            <a:endParaRPr/>
          </a:p>
          <a:p>
            <a:pPr indent="-342900" lvl="0" marL="457200" rtl="0" algn="l">
              <a:lnSpc>
                <a:spcPct val="115000"/>
              </a:lnSpc>
              <a:spcBef>
                <a:spcPts val="0"/>
              </a:spcBef>
              <a:spcAft>
                <a:spcPts val="0"/>
              </a:spcAft>
              <a:buSzPts val="1800"/>
              <a:buChar char="●"/>
            </a:pPr>
            <a:r>
              <a:rPr lang="en"/>
              <a:t>Shortcoming</a:t>
            </a:r>
            <a:endParaRPr/>
          </a:p>
          <a:p>
            <a:pPr indent="-317500" lvl="1" marL="914400" rtl="0" algn="l">
              <a:lnSpc>
                <a:spcPct val="115000"/>
              </a:lnSpc>
              <a:spcBef>
                <a:spcPts val="0"/>
              </a:spcBef>
              <a:spcAft>
                <a:spcPts val="0"/>
              </a:spcAft>
              <a:buSzPts val="1400"/>
              <a:buChar char="○"/>
            </a:pPr>
            <a:r>
              <a:rPr lang="en"/>
              <a:t>Mostly limited to simple units</a:t>
            </a:r>
            <a:endParaRPr/>
          </a:p>
          <a:p>
            <a:pPr indent="-317500" lvl="1" marL="914400" rtl="0" algn="l">
              <a:lnSpc>
                <a:spcPct val="115000"/>
              </a:lnSpc>
              <a:spcBef>
                <a:spcPts val="0"/>
              </a:spcBef>
              <a:spcAft>
                <a:spcPts val="0"/>
              </a:spcAft>
              <a:buSzPts val="1400"/>
              <a:buChar char="○"/>
            </a:pPr>
            <a:r>
              <a:rPr lang="en"/>
              <a:t>Based on static analysis, limited to statically checkable constraints</a:t>
            </a:r>
            <a:endParaRPr/>
          </a:p>
          <a:p>
            <a:pPr indent="-317500" lvl="1" marL="914400" rtl="0" algn="l">
              <a:lnSpc>
                <a:spcPct val="115000"/>
              </a:lnSpc>
              <a:spcBef>
                <a:spcPts val="0"/>
              </a:spcBef>
              <a:spcAft>
                <a:spcPts val="0"/>
              </a:spcAft>
              <a:buSzPts val="1400"/>
              <a:buChar char="○"/>
            </a:pPr>
            <a:r>
              <a:rPr lang="en"/>
              <a:t>Range bounds, transformation domain constraints, etc.</a:t>
            </a:r>
            <a:endParaRPr/>
          </a:p>
        </p:txBody>
      </p:sp>
      <p:sp>
        <p:nvSpPr>
          <p:cNvPr id="136" name="Google Shape;136;p29"/>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Existing Work</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30"/>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Approach</a:t>
            </a:r>
            <a:endParaRPr/>
          </a:p>
        </p:txBody>
      </p:sp>
      <p:sp>
        <p:nvSpPr>
          <p:cNvPr id="142" name="Google Shape;142;p30"/>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Statically annotate code with intended physical interpretations</a:t>
            </a:r>
            <a:endParaRPr/>
          </a:p>
          <a:p>
            <a:pPr indent="-317500" lvl="1" marL="914400" rtl="0" algn="l">
              <a:lnSpc>
                <a:spcPct val="115000"/>
              </a:lnSpc>
              <a:spcBef>
                <a:spcPts val="0"/>
              </a:spcBef>
              <a:spcAft>
                <a:spcPts val="0"/>
              </a:spcAft>
              <a:buSzPts val="1400"/>
              <a:buChar char="○"/>
            </a:pPr>
            <a:r>
              <a:rPr lang="en"/>
              <a:t>float angle;		// @{ f | 0 &lt;= f &lt; 360 }</a:t>
            </a:r>
            <a:endParaRPr/>
          </a:p>
          <a:p>
            <a:pPr indent="-317500" lvl="1" marL="914400" rtl="0" algn="l">
              <a:lnSpc>
                <a:spcPct val="115000"/>
              </a:lnSpc>
              <a:spcBef>
                <a:spcPts val="0"/>
              </a:spcBef>
              <a:spcAft>
                <a:spcPts val="0"/>
              </a:spcAft>
              <a:buSzPts val="1400"/>
              <a:buChar char="○"/>
            </a:pPr>
            <a:r>
              <a:rPr lang="en"/>
              <a:t>float a;	;	// @apples</a:t>
            </a:r>
            <a:endParaRPr/>
          </a:p>
          <a:p>
            <a:pPr indent="-317500" lvl="1" marL="914400" rtl="0" algn="l">
              <a:lnSpc>
                <a:spcPct val="115000"/>
              </a:lnSpc>
              <a:spcBef>
                <a:spcPts val="0"/>
              </a:spcBef>
              <a:spcAft>
                <a:spcPts val="0"/>
              </a:spcAft>
              <a:buSzPts val="1400"/>
              <a:buChar char="○"/>
            </a:pPr>
            <a:r>
              <a:rPr lang="en"/>
              <a:t>float o;		// @oranges</a:t>
            </a:r>
            <a:endParaRPr/>
          </a:p>
          <a:p>
            <a:pPr indent="-317500" lvl="1" marL="914400" rtl="0" algn="l">
              <a:lnSpc>
                <a:spcPct val="115000"/>
              </a:lnSpc>
              <a:spcBef>
                <a:spcPts val="0"/>
              </a:spcBef>
              <a:spcAft>
                <a:spcPts val="0"/>
              </a:spcAft>
              <a:buSzPts val="1400"/>
              <a:buChar char="○"/>
            </a:pPr>
            <a:r>
              <a:rPr lang="en"/>
              <a:t>x = a &gt; o		// !! error, statically enforceable</a:t>
            </a:r>
            <a:endParaRPr/>
          </a:p>
          <a:p>
            <a:pPr indent="-317500" lvl="1" marL="914400" rtl="0" algn="l">
              <a:lnSpc>
                <a:spcPct val="115000"/>
              </a:lnSpc>
              <a:spcBef>
                <a:spcPts val="0"/>
              </a:spcBef>
              <a:spcAft>
                <a:spcPts val="0"/>
              </a:spcAft>
              <a:buSzPts val="1400"/>
              <a:buChar char="○"/>
            </a:pPr>
            <a:r>
              <a:rPr lang="en"/>
              <a:t>angle = f(p, q) 	// !! </a:t>
            </a:r>
            <a:r>
              <a:rPr b="1" i="1" lang="en" u="sng">
                <a:solidFill>
                  <a:srgbClr val="FF9900"/>
                </a:solidFill>
              </a:rPr>
              <a:t>hard to enforce statically</a:t>
            </a:r>
            <a:endParaRPr b="1" i="1" u="sng">
              <a:solidFill>
                <a:srgbClr val="FF9900"/>
              </a:solidFill>
            </a:endParaRPr>
          </a:p>
          <a:p>
            <a:pPr indent="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en"/>
              <a:t>Weave dynamic constraint checking code, derived from static annotations, into base program to detect (and eventually enforce) physical constraints dynamically</a:t>
            </a:r>
            <a:endParaRPr/>
          </a:p>
          <a:p>
            <a:pPr indent="-342900" lvl="0" marL="457200" rtl="0" algn="l">
              <a:lnSpc>
                <a:spcPct val="115000"/>
              </a:lnSpc>
              <a:spcBef>
                <a:spcPts val="0"/>
              </a:spcBef>
              <a:spcAft>
                <a:spcPts val="0"/>
              </a:spcAft>
              <a:buSzPts val="1800"/>
              <a:buChar char="●"/>
            </a:pPr>
            <a:r>
              <a:rPr lang="en"/>
              <a:t>We believe this is a hard and interesting problem</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3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Evaluation</a:t>
            </a:r>
            <a:endParaRPr/>
          </a:p>
        </p:txBody>
      </p:sp>
      <p:sp>
        <p:nvSpPr>
          <p:cNvPr id="148" name="Google Shape;148;p3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Implement proposed method on top of our Clang/LLVM infrastructure</a:t>
            </a:r>
            <a:endParaRPr/>
          </a:p>
          <a:p>
            <a:pPr indent="-342900" lvl="0" marL="457200" rtl="0" algn="l">
              <a:lnSpc>
                <a:spcPct val="115000"/>
              </a:lnSpc>
              <a:spcBef>
                <a:spcPts val="0"/>
              </a:spcBef>
              <a:spcAft>
                <a:spcPts val="0"/>
              </a:spcAft>
              <a:buSzPts val="1800"/>
              <a:buChar char="●"/>
            </a:pPr>
            <a:r>
              <a:rPr lang="en"/>
              <a:t>Select a small corpus of exemplary robotics systems in ROS C++</a:t>
            </a:r>
            <a:endParaRPr/>
          </a:p>
          <a:p>
            <a:pPr indent="-342900" lvl="0" marL="457200" rtl="0" algn="l">
              <a:lnSpc>
                <a:spcPct val="115000"/>
              </a:lnSpc>
              <a:spcBef>
                <a:spcPts val="0"/>
              </a:spcBef>
              <a:spcAft>
                <a:spcPts val="0"/>
              </a:spcAft>
              <a:buSzPts val="1800"/>
              <a:buChar char="●"/>
            </a:pPr>
            <a:r>
              <a:rPr lang="en"/>
              <a:t>Determine whether we find unknown dimensional inconsistencies?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32"/>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Thank you!</a:t>
            </a:r>
            <a:endParaRPr/>
          </a:p>
        </p:txBody>
      </p:sp>
      <p:sp>
        <p:nvSpPr>
          <p:cNvPr id="154" name="Google Shape;154;p32"/>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Questions? ae8rh@virginia.edu</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33"/>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Challenges</a:t>
            </a:r>
            <a:endParaRPr/>
          </a:p>
        </p:txBody>
      </p:sp>
      <p:sp>
        <p:nvSpPr>
          <p:cNvPr id="160" name="Google Shape;160;p33"/>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Formalize relevant physical constraints using type theory</a:t>
            </a:r>
            <a:endParaRPr/>
          </a:p>
          <a:p>
            <a:pPr indent="-342900" lvl="0" marL="457200" rtl="0" algn="l">
              <a:lnSpc>
                <a:spcPct val="115000"/>
              </a:lnSpc>
              <a:spcBef>
                <a:spcPts val="0"/>
              </a:spcBef>
              <a:spcAft>
                <a:spcPts val="0"/>
              </a:spcAft>
              <a:buSzPts val="1800"/>
              <a:buChar char="●"/>
            </a:pPr>
            <a:r>
              <a:rPr lang="en"/>
              <a:t>Annotating code is hard and error-prone</a:t>
            </a:r>
            <a:endParaRPr/>
          </a:p>
          <a:p>
            <a:pPr indent="-342900" lvl="0" marL="457200" rtl="0" algn="l">
              <a:lnSpc>
                <a:spcPct val="115000"/>
              </a:lnSpc>
              <a:spcBef>
                <a:spcPts val="0"/>
              </a:spcBef>
              <a:spcAft>
                <a:spcPts val="0"/>
              </a:spcAft>
              <a:buSzPts val="1800"/>
              <a:buChar char="●"/>
            </a:pPr>
            <a:r>
              <a:rPr lang="en"/>
              <a:t>May need extend the </a:t>
            </a:r>
            <a:r>
              <a:rPr i="1" lang="en"/>
              <a:t>state</a:t>
            </a:r>
            <a:r>
              <a:rPr lang="en"/>
              <a:t> of the base program</a:t>
            </a:r>
            <a:endParaRPr/>
          </a:p>
          <a:p>
            <a:pPr indent="-342900" lvl="0" marL="457200" rtl="0" algn="l">
              <a:lnSpc>
                <a:spcPct val="115000"/>
              </a:lnSpc>
              <a:spcBef>
                <a:spcPts val="0"/>
              </a:spcBef>
              <a:spcAft>
                <a:spcPts val="0"/>
              </a:spcAft>
              <a:buSzPts val="1800"/>
              <a:buChar char="●"/>
            </a:pPr>
            <a:r>
              <a:rPr lang="en"/>
              <a:t>And many more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